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56" r:id="rId2"/>
    <p:sldId id="258" r:id="rId3"/>
    <p:sldId id="264" r:id="rId4"/>
    <p:sldId id="257" r:id="rId5"/>
    <p:sldId id="259" r:id="rId6"/>
    <p:sldId id="260" r:id="rId7"/>
    <p:sldId id="265" r:id="rId8"/>
    <p:sldId id="266" r:id="rId9"/>
    <p:sldId id="268" r:id="rId10"/>
    <p:sldId id="269" r:id="rId11"/>
    <p:sldId id="270" r:id="rId12"/>
    <p:sldId id="271" r:id="rId13"/>
    <p:sldId id="272" r:id="rId14"/>
    <p:sldId id="263" r:id="rId15"/>
    <p:sldId id="273" r:id="rId16"/>
    <p:sldId id="261" r:id="rId17"/>
    <p:sldId id="262" r:id="rId18"/>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1152" y="3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40175" y="0"/>
            <a:ext cx="3013075" cy="465138"/>
          </a:xfrm>
          <a:prstGeom prst="rect">
            <a:avLst/>
          </a:prstGeom>
        </p:spPr>
        <p:txBody>
          <a:bodyPr vert="horz" lIns="91440" tIns="45720" rIns="91440" bIns="45720" rtlCol="0"/>
          <a:lstStyle>
            <a:lvl1pPr algn="r">
              <a:defRPr sz="1200"/>
            </a:lvl1pPr>
          </a:lstStyle>
          <a:p>
            <a:fld id="{574EEA68-F764-4B18-B308-48DF79520F3C}" type="datetimeFigureOut">
              <a:rPr lang="en-US" smtClean="0"/>
              <a:pPr/>
              <a:t>2/27/2013</a:t>
            </a:fld>
            <a:endParaRPr lang="en-US"/>
          </a:p>
        </p:txBody>
      </p:sp>
      <p:sp>
        <p:nvSpPr>
          <p:cNvPr id="4" name="Footer Placeholder 3"/>
          <p:cNvSpPr>
            <a:spLocks noGrp="1"/>
          </p:cNvSpPr>
          <p:nvPr>
            <p:ph type="ftr" sz="quarter" idx="2"/>
          </p:nvPr>
        </p:nvSpPr>
        <p:spPr>
          <a:xfrm>
            <a:off x="0" y="8842375"/>
            <a:ext cx="30130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40175" y="8842375"/>
            <a:ext cx="3013075" cy="465138"/>
          </a:xfrm>
          <a:prstGeom prst="rect">
            <a:avLst/>
          </a:prstGeom>
        </p:spPr>
        <p:txBody>
          <a:bodyPr vert="horz" lIns="91440" tIns="45720" rIns="91440" bIns="45720" rtlCol="0" anchor="b"/>
          <a:lstStyle>
            <a:lvl1pPr algn="r">
              <a:defRPr sz="1200"/>
            </a:lvl1pPr>
          </a:lstStyle>
          <a:p>
            <a:fld id="{3420C5DF-D2FA-4CDC-8416-E1B381E7215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0E07260C-1792-48F0-AAE8-7A64FB1F5CCE}" type="datetimeFigureOut">
              <a:rPr lang="en-US" smtClean="0"/>
              <a:pPr/>
              <a:t>2/27/2013</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9F56B2CE-CC77-4209-A7AF-194CC0C62D4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56B2CE-CC77-4209-A7AF-194CC0C62D46}"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9F56B2CE-CC77-4209-A7AF-194CC0C62D46}" type="slidenum">
              <a:rPr lang="en-US" smtClean="0"/>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9F56B2CE-CC77-4209-A7AF-194CC0C62D46}"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9F56B2CE-CC77-4209-A7AF-194CC0C62D46}"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9F56B2CE-CC77-4209-A7AF-194CC0C62D46}"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9F56B2CE-CC77-4209-A7AF-194CC0C62D46}"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9F56B2CE-CC77-4209-A7AF-194CC0C62D46}"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9F56B2CE-CC77-4209-A7AF-194CC0C62D46}"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2/27/2013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zoom/>
    <p:sndAc>
      <p:stSnd>
        <p:snd r:embed="rId1" name="chimes.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zoom/>
    <p:sndAc>
      <p:stSnd>
        <p:snd r:embed="rId1" name="chimes.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zoom/>
    <p:sndAc>
      <p:stSnd>
        <p:snd r:embed="rId1" name="chimes.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zoom/>
    <p:sndAc>
      <p:stSnd>
        <p:snd r:embed="rId1" name="chimes.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zoom/>
    <p:sndAc>
      <p:stSnd>
        <p:snd r:embed="rId1" name="chimes.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zoom/>
    <p:sndAc>
      <p:stSnd>
        <p:snd r:embed="rId1" name="chimes.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zoom/>
    <p:sndAc>
      <p:stSnd>
        <p:snd r:embed="rId1" name="chimes.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zoom/>
    <p:sndAc>
      <p:stSnd>
        <p:snd r:embed="rId1" name="chimes.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zoom/>
    <p:sndAc>
      <p:stSnd>
        <p:snd r:embed="rId1" name="chimes.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zoom/>
    <p:sndAc>
      <p:stSnd>
        <p:snd r:embed="rId1" name="chimes.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zoom/>
    <p:sndAc>
      <p:stSnd>
        <p:snd r:embed="rId1" name="chimes.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2/27/2013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zoom/>
    <p:sndAc>
      <p:stSnd>
        <p:snd r:embed="rId13" name="chimes.wav" builtIn="1"/>
      </p:stSnd>
    </p:sndAc>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tint val="80000"/>
                <a:satMod val="400000"/>
              </a:schemeClr>
            </a:gs>
            <a:gs pos="25000">
              <a:schemeClr val="bg2">
                <a:tint val="83000"/>
                <a:satMod val="320000"/>
              </a:schemeClr>
            </a:gs>
            <a:gs pos="100000">
              <a:schemeClr val="bg2">
                <a:shade val="15000"/>
                <a:satMod val="32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0070C0"/>
                </a:solidFill>
              </a:rPr>
              <a:t>Program </a:t>
            </a:r>
            <a:r>
              <a:rPr lang="en-US" dirty="0" err="1" smtClean="0">
                <a:solidFill>
                  <a:srgbClr val="0070C0"/>
                </a:solidFill>
              </a:rPr>
              <a:t>Mahasiswa</a:t>
            </a:r>
            <a:r>
              <a:rPr lang="en-US" dirty="0" smtClean="0">
                <a:solidFill>
                  <a:srgbClr val="0070C0"/>
                </a:solidFill>
              </a:rPr>
              <a:t> </a:t>
            </a:r>
            <a:r>
              <a:rPr lang="en-US" dirty="0" err="1" smtClean="0">
                <a:solidFill>
                  <a:srgbClr val="0070C0"/>
                </a:solidFill>
              </a:rPr>
              <a:t>Berprestasi</a:t>
            </a:r>
            <a:endParaRPr lang="en-US" dirty="0">
              <a:solidFill>
                <a:srgbClr val="0070C0"/>
              </a:solidFill>
            </a:endParaRPr>
          </a:p>
        </p:txBody>
      </p:sp>
      <p:sp>
        <p:nvSpPr>
          <p:cNvPr id="3" name="Subtitle 2"/>
          <p:cNvSpPr>
            <a:spLocks noGrp="1"/>
          </p:cNvSpPr>
          <p:nvPr>
            <p:ph type="subTitle" idx="1"/>
          </p:nvPr>
        </p:nvSpPr>
        <p:spPr/>
        <p:txBody>
          <a:bodyPr>
            <a:normAutofit fontScale="92500" lnSpcReduction="10000"/>
          </a:bodyPr>
          <a:lstStyle/>
          <a:p>
            <a:endParaRPr lang="en-US" dirty="0" smtClean="0"/>
          </a:p>
          <a:p>
            <a:r>
              <a:rPr lang="en-US" dirty="0" err="1" smtClean="0"/>
              <a:t>Oleh</a:t>
            </a:r>
            <a:r>
              <a:rPr lang="en-US" dirty="0" smtClean="0"/>
              <a:t> : </a:t>
            </a:r>
            <a:r>
              <a:rPr lang="en-US" dirty="0" err="1" smtClean="0"/>
              <a:t>Absori</a:t>
            </a:r>
            <a:endParaRPr lang="en-US" dirty="0" smtClean="0"/>
          </a:p>
          <a:p>
            <a:r>
              <a:rPr lang="en-US" dirty="0" err="1" smtClean="0"/>
              <a:t>Wakil</a:t>
            </a:r>
            <a:r>
              <a:rPr lang="en-US" dirty="0" smtClean="0"/>
              <a:t> </a:t>
            </a:r>
            <a:r>
              <a:rPr lang="en-US" dirty="0" err="1" smtClean="0"/>
              <a:t>Rektor</a:t>
            </a:r>
            <a:r>
              <a:rPr lang="en-US" dirty="0" smtClean="0"/>
              <a:t> III UMS</a:t>
            </a:r>
          </a:p>
          <a:p>
            <a:r>
              <a:rPr lang="en-US" dirty="0" smtClean="0"/>
              <a:t>	</a:t>
            </a:r>
            <a:endParaRPr lang="en-US" dirty="0"/>
          </a:p>
        </p:txBody>
      </p:sp>
      <p:sp>
        <p:nvSpPr>
          <p:cNvPr id="4" name="TextBox 3"/>
          <p:cNvSpPr txBox="1"/>
          <p:nvPr/>
        </p:nvSpPr>
        <p:spPr>
          <a:xfrm>
            <a:off x="8229600" y="2438400"/>
            <a:ext cx="457200" cy="276999"/>
          </a:xfrm>
          <a:prstGeom prst="rect">
            <a:avLst/>
          </a:prstGeom>
          <a:noFill/>
        </p:spPr>
        <p:txBody>
          <a:bodyPr wrap="square" rtlCol="0">
            <a:spAutoFit/>
          </a:bodyPr>
          <a:lstStyle/>
          <a:p>
            <a:r>
              <a:rPr lang="en-US" sz="1200" dirty="0" smtClean="0"/>
              <a:t>*)</a:t>
            </a:r>
            <a:endParaRPr lang="en-US" sz="1200" dirty="0"/>
          </a:p>
        </p:txBody>
      </p:sp>
      <p:sp>
        <p:nvSpPr>
          <p:cNvPr id="5" name="Subtitle 2"/>
          <p:cNvSpPr txBox="1">
            <a:spLocks/>
          </p:cNvSpPr>
          <p:nvPr/>
        </p:nvSpPr>
        <p:spPr>
          <a:xfrm>
            <a:off x="746760" y="5181600"/>
            <a:ext cx="7406640" cy="1752600"/>
          </a:xfrm>
          <a:prstGeom prst="rect">
            <a:avLst/>
          </a:prstGeom>
        </p:spPr>
        <p:txBody>
          <a:bodyPr tIns="0">
            <a:normAutofit fontScale="62500" lnSpcReduction="20000"/>
          </a:bodyPr>
          <a:lstStyle/>
          <a:p>
            <a:pPr marL="27432" marR="0" lvl="0" indent="0"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a:p>
            <a:pPr marL="27432" marR="0" lvl="0" indent="0"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a:p>
            <a:pPr marL="27432" marR="0" lvl="0" indent="0"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13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a:p>
            <a:pPr marL="27432" marR="0" lvl="0" indent="0"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lang="en-US" sz="1300" dirty="0" smtClean="0">
              <a:solidFill>
                <a:schemeClr val="tx2">
                  <a:shade val="30000"/>
                  <a:satMod val="150000"/>
                </a:schemeClr>
              </a:solidFill>
            </a:endParaRPr>
          </a:p>
          <a:p>
            <a:pPr marL="27432" marR="0" lvl="0" indent="0"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1300" b="1" i="0" u="none" strike="noStrike" kern="1200" cap="none" spc="0" normalizeH="0" baseline="0" noProof="0" dirty="0" smtClean="0">
              <a:ln>
                <a:noFill/>
              </a:ln>
              <a:effectLst/>
              <a:uLnTx/>
              <a:uFillTx/>
              <a:latin typeface="+mn-lt"/>
              <a:ea typeface="+mn-ea"/>
              <a:cs typeface="+mn-cs"/>
            </a:endParaRPr>
          </a:p>
          <a:p>
            <a:pPr marL="27432" marR="0" lvl="0" indent="0"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lang="en-US" sz="1300" b="1" dirty="0" smtClean="0"/>
          </a:p>
          <a:p>
            <a:pPr marL="27432" marR="0" lvl="0" indent="0"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en-US" sz="1900" i="1" u="none" strike="noStrike" kern="1200" cap="none" spc="0" normalizeH="0" baseline="0" noProof="0" dirty="0" smtClean="0">
                <a:ln>
                  <a:noFill/>
                </a:ln>
                <a:effectLst/>
                <a:uLnTx/>
                <a:uFillTx/>
                <a:latin typeface="+mn-lt"/>
                <a:ea typeface="+mn-ea"/>
                <a:cs typeface="+mn-cs"/>
              </a:rPr>
              <a:t>*)</a:t>
            </a:r>
            <a:r>
              <a:rPr kumimoji="0" lang="en-US" sz="1900" i="1" u="none" strike="noStrike" kern="1200" cap="none" spc="0" normalizeH="0" noProof="0" dirty="0" smtClean="0">
                <a:ln>
                  <a:noFill/>
                </a:ln>
                <a:effectLst/>
                <a:uLnTx/>
                <a:uFillTx/>
                <a:latin typeface="+mn-lt"/>
                <a:ea typeface="+mn-ea"/>
                <a:cs typeface="+mn-cs"/>
              </a:rPr>
              <a:t> </a:t>
            </a:r>
            <a:r>
              <a:rPr kumimoji="0" lang="en-US" sz="1900" i="1" u="none" strike="noStrike" kern="1200" cap="none" spc="0" normalizeH="0" noProof="0" dirty="0" err="1" smtClean="0">
                <a:ln>
                  <a:noFill/>
                </a:ln>
                <a:effectLst/>
                <a:uLnTx/>
                <a:uFillTx/>
                <a:latin typeface="+mn-lt"/>
                <a:ea typeface="+mn-ea"/>
                <a:cs typeface="+mn-cs"/>
              </a:rPr>
              <a:t>Disyarikan</a:t>
            </a:r>
            <a:r>
              <a:rPr kumimoji="0" lang="en-US" sz="1900" i="1" u="none" strike="noStrike" kern="1200" cap="none" spc="0" normalizeH="0" noProof="0" dirty="0" smtClean="0">
                <a:ln>
                  <a:noFill/>
                </a:ln>
                <a:effectLst/>
                <a:uLnTx/>
                <a:uFillTx/>
                <a:latin typeface="+mn-lt"/>
                <a:ea typeface="+mn-ea"/>
                <a:cs typeface="+mn-cs"/>
              </a:rPr>
              <a:t> </a:t>
            </a:r>
            <a:r>
              <a:rPr kumimoji="0" lang="en-US" sz="1900" i="1" u="none" strike="noStrike" kern="1200" cap="none" spc="0" normalizeH="0" noProof="0" dirty="0" err="1" smtClean="0">
                <a:ln>
                  <a:noFill/>
                </a:ln>
                <a:effectLst/>
                <a:uLnTx/>
                <a:uFillTx/>
                <a:latin typeface="+mn-lt"/>
                <a:ea typeface="+mn-ea"/>
                <a:cs typeface="+mn-cs"/>
              </a:rPr>
              <a:t>dari</a:t>
            </a:r>
            <a:r>
              <a:rPr kumimoji="0" lang="en-US" sz="1900" i="1" u="none" strike="noStrike" kern="1200" cap="none" spc="0" normalizeH="0" noProof="0" dirty="0" smtClean="0">
                <a:ln>
                  <a:noFill/>
                </a:ln>
                <a:effectLst/>
                <a:uLnTx/>
                <a:uFillTx/>
                <a:latin typeface="+mn-lt"/>
                <a:ea typeface="+mn-ea"/>
                <a:cs typeface="+mn-cs"/>
              </a:rPr>
              <a:t> </a:t>
            </a:r>
            <a:r>
              <a:rPr kumimoji="0" lang="en-US" sz="1900" i="1" u="none" strike="noStrike" kern="1200" cap="none" spc="0" normalizeH="0" noProof="0" dirty="0" err="1" smtClean="0">
                <a:ln>
                  <a:noFill/>
                </a:ln>
                <a:effectLst/>
                <a:uLnTx/>
                <a:uFillTx/>
                <a:latin typeface="+mn-lt"/>
                <a:ea typeface="+mn-ea"/>
                <a:cs typeface="+mn-cs"/>
              </a:rPr>
              <a:t>Buku</a:t>
            </a:r>
            <a:r>
              <a:rPr kumimoji="0" lang="en-US" sz="1900" i="1" u="none" strike="noStrike" kern="1200" cap="none" spc="0" normalizeH="0" noProof="0" dirty="0" smtClean="0">
                <a:ln>
                  <a:noFill/>
                </a:ln>
                <a:effectLst/>
                <a:uLnTx/>
                <a:uFillTx/>
                <a:latin typeface="+mn-lt"/>
                <a:ea typeface="+mn-ea"/>
                <a:cs typeface="+mn-cs"/>
              </a:rPr>
              <a:t> </a:t>
            </a:r>
            <a:r>
              <a:rPr kumimoji="0" lang="en-US" sz="1900" i="1" u="none" strike="noStrike" kern="1200" cap="none" spc="0" normalizeH="0" noProof="0" dirty="0" err="1" smtClean="0">
                <a:ln>
                  <a:noFill/>
                </a:ln>
                <a:effectLst/>
                <a:uLnTx/>
                <a:uFillTx/>
                <a:latin typeface="+mn-lt"/>
                <a:ea typeface="+mn-ea"/>
                <a:cs typeface="+mn-cs"/>
              </a:rPr>
              <a:t>Pedoman</a:t>
            </a:r>
            <a:r>
              <a:rPr kumimoji="0" lang="en-US" sz="1900" i="1" u="none" strike="noStrike" kern="1200" cap="none" spc="0" normalizeH="0" noProof="0" dirty="0" smtClean="0">
                <a:ln>
                  <a:noFill/>
                </a:ln>
                <a:effectLst/>
                <a:uLnTx/>
                <a:uFillTx/>
                <a:latin typeface="+mn-lt"/>
                <a:ea typeface="+mn-ea"/>
                <a:cs typeface="+mn-cs"/>
              </a:rPr>
              <a:t> PMB, </a:t>
            </a:r>
            <a:r>
              <a:rPr kumimoji="0" lang="en-US" sz="1900" i="1" u="none" strike="noStrike" kern="1200" cap="none" spc="0" normalizeH="0" noProof="0" dirty="0" err="1" smtClean="0">
                <a:ln>
                  <a:noFill/>
                </a:ln>
                <a:effectLst/>
                <a:uLnTx/>
                <a:uFillTx/>
                <a:latin typeface="+mn-lt"/>
                <a:ea typeface="+mn-ea"/>
                <a:cs typeface="+mn-cs"/>
              </a:rPr>
              <a:t>Direktorat</a:t>
            </a:r>
            <a:r>
              <a:rPr kumimoji="0" lang="en-US" sz="1900" i="1" u="none" strike="noStrike" kern="1200" cap="none" spc="0" normalizeH="0" noProof="0" dirty="0" smtClean="0">
                <a:ln>
                  <a:noFill/>
                </a:ln>
                <a:effectLst/>
                <a:uLnTx/>
                <a:uFillTx/>
                <a:latin typeface="+mn-lt"/>
                <a:ea typeface="+mn-ea"/>
                <a:cs typeface="+mn-cs"/>
              </a:rPr>
              <a:t> </a:t>
            </a:r>
            <a:r>
              <a:rPr lang="en-US" sz="1900" i="1" dirty="0" err="1" smtClean="0"/>
              <a:t>Belmawa</a:t>
            </a:r>
            <a:r>
              <a:rPr kumimoji="0" lang="en-US" sz="1900" i="1" u="none" strike="noStrike" kern="1200" cap="none" spc="0" normalizeH="0" noProof="0" dirty="0" smtClean="0">
                <a:ln>
                  <a:noFill/>
                </a:ln>
                <a:effectLst/>
                <a:uLnTx/>
                <a:uFillTx/>
                <a:latin typeface="+mn-lt"/>
                <a:ea typeface="+mn-ea"/>
                <a:cs typeface="+mn-cs"/>
              </a:rPr>
              <a:t>, </a:t>
            </a:r>
            <a:r>
              <a:rPr kumimoji="0" lang="en-US" sz="1900" i="1" u="none" strike="noStrike" kern="1200" cap="none" spc="0" normalizeH="0" noProof="0" dirty="0" err="1" smtClean="0">
                <a:ln>
                  <a:noFill/>
                </a:ln>
                <a:effectLst/>
                <a:uLnTx/>
                <a:uFillTx/>
                <a:latin typeface="+mn-lt"/>
                <a:ea typeface="+mn-ea"/>
                <a:cs typeface="+mn-cs"/>
              </a:rPr>
              <a:t>Ditjen</a:t>
            </a:r>
            <a:r>
              <a:rPr kumimoji="0" lang="en-US" sz="1900" i="1" u="none" strike="noStrike" kern="1200" cap="none" spc="0" normalizeH="0" noProof="0" dirty="0" smtClean="0">
                <a:ln>
                  <a:noFill/>
                </a:ln>
                <a:effectLst/>
                <a:uLnTx/>
                <a:uFillTx/>
                <a:latin typeface="+mn-lt"/>
                <a:ea typeface="+mn-ea"/>
                <a:cs typeface="+mn-cs"/>
              </a:rPr>
              <a:t> </a:t>
            </a:r>
            <a:r>
              <a:rPr kumimoji="0" lang="en-US" sz="1900" i="1" u="none" strike="noStrike" kern="1200" cap="none" spc="0" normalizeH="0" noProof="0" dirty="0" err="1" smtClean="0">
                <a:ln>
                  <a:noFill/>
                </a:ln>
                <a:effectLst/>
                <a:uLnTx/>
                <a:uFillTx/>
                <a:latin typeface="+mn-lt"/>
                <a:ea typeface="+mn-ea"/>
                <a:cs typeface="+mn-cs"/>
              </a:rPr>
              <a:t>Dikti</a:t>
            </a:r>
            <a:r>
              <a:rPr kumimoji="0" lang="en-US" sz="1900" i="1" u="none" strike="noStrike" kern="1200" cap="none" spc="0" normalizeH="0" noProof="0" dirty="0" smtClean="0">
                <a:ln>
                  <a:noFill/>
                </a:ln>
                <a:effectLst/>
                <a:uLnTx/>
                <a:uFillTx/>
                <a:latin typeface="+mn-lt"/>
                <a:ea typeface="+mn-ea"/>
                <a:cs typeface="+mn-cs"/>
              </a:rPr>
              <a:t>, </a:t>
            </a:r>
            <a:r>
              <a:rPr kumimoji="0" lang="en-US" sz="1900" i="1" u="none" strike="noStrike" kern="1200" cap="none" spc="0" normalizeH="0" noProof="0" dirty="0" err="1" smtClean="0">
                <a:ln>
                  <a:noFill/>
                </a:ln>
                <a:effectLst/>
                <a:uLnTx/>
                <a:uFillTx/>
                <a:latin typeface="+mn-lt"/>
                <a:ea typeface="+mn-ea"/>
                <a:cs typeface="+mn-cs"/>
              </a:rPr>
              <a:t>Kemendiknas</a:t>
            </a:r>
            <a:r>
              <a:rPr kumimoji="0" lang="en-US" sz="1900" i="1" u="none" strike="noStrike" kern="1200" cap="none" spc="0" normalizeH="0" noProof="0" dirty="0" smtClean="0">
                <a:ln>
                  <a:noFill/>
                </a:ln>
                <a:effectLst/>
                <a:uLnTx/>
                <a:uFillTx/>
                <a:latin typeface="+mn-lt"/>
                <a:ea typeface="+mn-ea"/>
                <a:cs typeface="+mn-cs"/>
              </a:rPr>
              <a:t> 2</a:t>
            </a:r>
            <a:r>
              <a:rPr kumimoji="0" lang="id-ID" sz="1900" i="1" u="none" strike="noStrike" kern="1200" cap="none" spc="0" normalizeH="0" noProof="0" dirty="0" smtClean="0">
                <a:ln>
                  <a:noFill/>
                </a:ln>
                <a:effectLst/>
                <a:uLnTx/>
                <a:uFillTx/>
                <a:latin typeface="+mn-lt"/>
                <a:ea typeface="+mn-ea"/>
                <a:cs typeface="+mn-cs"/>
              </a:rPr>
              <a:t>013</a:t>
            </a:r>
            <a:r>
              <a:rPr kumimoji="0" lang="en-US"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endParaRPr kumimoji="0" lang="en-US" sz="2600" b="0" i="0" u="none" strike="noStrike" kern="1200" cap="none" spc="0" normalizeH="0" baseline="0" noProof="0" dirty="0">
              <a:ln>
                <a:noFill/>
              </a:ln>
              <a:solidFill>
                <a:schemeClr val="tx2">
                  <a:shade val="30000"/>
                  <a:satMod val="150000"/>
                </a:schemeClr>
              </a:solidFill>
              <a:effectLst/>
              <a:uLnTx/>
              <a:uFillTx/>
              <a:latin typeface="+mn-lt"/>
              <a:ea typeface="+mn-ea"/>
              <a:cs typeface="+mn-cs"/>
            </a:endParaRPr>
          </a:p>
        </p:txBody>
      </p:sp>
    </p:spTree>
  </p:cSld>
  <p:clrMapOvr>
    <a:masterClrMapping/>
  </p:clrMapOvr>
  <p:transition>
    <p:zoom/>
    <p:sndAc>
      <p:stSnd>
        <p:snd r:embed="rId3" name="chimes.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Tingkat Nasional</a:t>
            </a:r>
            <a:endParaRPr lang="en-US" dirty="0"/>
          </a:p>
        </p:txBody>
      </p:sp>
      <p:sp>
        <p:nvSpPr>
          <p:cNvPr id="3" name="Content Placeholder 2"/>
          <p:cNvSpPr>
            <a:spLocks noGrp="1"/>
          </p:cNvSpPr>
          <p:nvPr>
            <p:ph idx="1"/>
          </p:nvPr>
        </p:nvSpPr>
        <p:spPr/>
        <p:txBody>
          <a:bodyPr>
            <a:normAutofit fontScale="85000" lnSpcReduction="20000"/>
          </a:bodyPr>
          <a:lstStyle/>
          <a:p>
            <a:r>
              <a:rPr lang="id-ID" dirty="0" smtClean="0"/>
              <a:t>Pemilihan Mahasiswa Berprestasi di tingkat nasional dilakukan oleh Direktorat Pembelajaran dan Kemahasiswaan, Direktorat Jenderal Pendidikan Tinggi, Kementerian Pendidikan dan Kebudayaan.</a:t>
            </a:r>
            <a:endParaRPr lang="en-US" dirty="0" smtClean="0"/>
          </a:p>
          <a:p>
            <a:pPr>
              <a:buNone/>
            </a:pPr>
            <a:r>
              <a:rPr lang="id-ID" dirty="0" smtClean="0"/>
              <a:t> </a:t>
            </a:r>
          </a:p>
          <a:p>
            <a:r>
              <a:rPr lang="id-ID" dirty="0" smtClean="0"/>
              <a:t>Perguruan tinggi negeri / Kopertis mendaftarkan calon mahasiswa berprestasi melalui http://mawapres.dikti.go.id/pendaftaran paling lambat hari Minggu tanggal 12 Mei 2013 pukul 18.00 WIB. </a:t>
            </a:r>
          </a:p>
          <a:p>
            <a:endParaRPr lang="id-ID" dirty="0" smtClean="0"/>
          </a:p>
          <a:p>
            <a:r>
              <a:rPr lang="id-ID" dirty="0" smtClean="0"/>
              <a:t>Calon mahasiswa berprestasi yang didaftarkan akan mendapatkan PIN yang digunakan untuk melakukan pengisian biodata dan portofolio melalui sistem di http://mawapres.dikti.go.id/pendaftaran paling lambat 12 Mei 2013 pukul 24.00 WIB. </a:t>
            </a:r>
          </a:p>
          <a:p>
            <a:endParaRPr lang="id-ID" dirty="0" smtClean="0"/>
          </a:p>
          <a:p>
            <a:endParaRPr lang="id-ID" dirty="0" smtClean="0"/>
          </a:p>
          <a:p>
            <a:endParaRPr lang="id-ID" i="1" dirty="0" smtClean="0"/>
          </a:p>
          <a:p>
            <a:endParaRPr lang="id-ID" b="1" dirty="0" smtClean="0"/>
          </a:p>
          <a:p>
            <a:endParaRPr lang="id-ID" dirty="0" smtClean="0"/>
          </a:p>
          <a:p>
            <a:endParaRPr lang="id-ID" dirty="0" smtClean="0"/>
          </a:p>
          <a:p>
            <a:endParaRPr lang="id-ID" dirty="0" smtClean="0"/>
          </a:p>
        </p:txBody>
      </p:sp>
    </p:spTree>
  </p:cSld>
  <p:clrMapOvr>
    <a:masterClrMapping/>
  </p:clrMapOvr>
  <p:transition>
    <p:zoom/>
    <p:sndAc>
      <p:stSnd>
        <p:snd r:embed="rId3" name="chimes.wav" builtIn="1"/>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Seleksi</a:t>
            </a:r>
            <a:endParaRPr lang="en-US" dirty="0"/>
          </a:p>
        </p:txBody>
      </p:sp>
      <p:sp>
        <p:nvSpPr>
          <p:cNvPr id="3" name="Content Placeholder 2"/>
          <p:cNvSpPr>
            <a:spLocks noGrp="1"/>
          </p:cNvSpPr>
          <p:nvPr>
            <p:ph idx="1"/>
          </p:nvPr>
        </p:nvSpPr>
        <p:spPr/>
        <p:txBody>
          <a:bodyPr>
            <a:normAutofit lnSpcReduction="10000"/>
          </a:bodyPr>
          <a:lstStyle/>
          <a:p>
            <a:endParaRPr lang="id-ID" dirty="0" smtClean="0"/>
          </a:p>
          <a:p>
            <a:r>
              <a:rPr lang="id-ID" dirty="0" smtClean="0"/>
              <a:t>Seleksi tahap awal (</a:t>
            </a:r>
            <a:r>
              <a:rPr lang="id-ID" i="1" dirty="0" smtClean="0"/>
              <a:t>desk evaluation) dilakukan melalui sistem penilaian berdasarkan</a:t>
            </a:r>
            <a:r>
              <a:rPr lang="id-ID" b="1" i="1" dirty="0" smtClean="0"/>
              <a:t>: </a:t>
            </a:r>
          </a:p>
          <a:p>
            <a:pPr>
              <a:buNone/>
            </a:pPr>
            <a:r>
              <a:rPr lang="id-ID" dirty="0" smtClean="0"/>
              <a:t>    1) kelengkapan administrasi/persyaratan, </a:t>
            </a:r>
          </a:p>
          <a:p>
            <a:pPr>
              <a:buNone/>
            </a:pPr>
            <a:r>
              <a:rPr lang="id-ID" dirty="0" smtClean="0"/>
              <a:t>    2) karya tulis ilmiah, </a:t>
            </a:r>
          </a:p>
          <a:p>
            <a:pPr>
              <a:buNone/>
            </a:pPr>
            <a:r>
              <a:rPr lang="id-ID" dirty="0" smtClean="0"/>
              <a:t>    </a:t>
            </a:r>
            <a:r>
              <a:rPr lang="fi-FI" dirty="0" smtClean="0"/>
              <a:t>3) data prestasi / kemampuan yang diunggulkan, </a:t>
            </a:r>
          </a:p>
          <a:p>
            <a:pPr marL="622300" indent="-622300">
              <a:buNone/>
            </a:pPr>
            <a:r>
              <a:rPr lang="id-ID" dirty="0" smtClean="0"/>
              <a:t>    4) ringkasan karya tulis ilmiah berbahasa Inggris/Asing (bukan abstrak) dan mengunggah video yang berisi tentang rekaman penyampaian ringkasan secara lisan </a:t>
            </a:r>
            <a:r>
              <a:rPr lang="en-US" dirty="0" smtClean="0"/>
              <a:t>.</a:t>
            </a:r>
            <a:endParaRPr lang="id-ID" i="1" dirty="0" smtClean="0"/>
          </a:p>
          <a:p>
            <a:endParaRPr lang="id-ID" dirty="0" smtClean="0"/>
          </a:p>
          <a:p>
            <a:endParaRPr lang="id-ID" dirty="0" smtClean="0"/>
          </a:p>
          <a:p>
            <a:endParaRPr lang="id-ID" i="1" dirty="0" smtClean="0"/>
          </a:p>
          <a:p>
            <a:endParaRPr lang="id-ID" b="1" dirty="0" smtClean="0"/>
          </a:p>
          <a:p>
            <a:endParaRPr lang="id-ID" dirty="0" smtClean="0"/>
          </a:p>
          <a:p>
            <a:endParaRPr lang="id-ID" dirty="0" smtClean="0"/>
          </a:p>
          <a:p>
            <a:endParaRPr lang="id-ID" dirty="0" smtClean="0"/>
          </a:p>
        </p:txBody>
      </p:sp>
    </p:spTree>
  </p:cSld>
  <p:clrMapOvr>
    <a:masterClrMapping/>
  </p:clrMapOvr>
  <p:transition>
    <p:zoom/>
    <p:sndAc>
      <p:stSnd>
        <p:snd r:embed="rId3" name="chimes.wav" builtIn="1"/>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Seleksi</a:t>
            </a:r>
            <a:endParaRPr lang="en-US" dirty="0"/>
          </a:p>
        </p:txBody>
      </p:sp>
      <p:sp>
        <p:nvSpPr>
          <p:cNvPr id="3" name="Content Placeholder 2"/>
          <p:cNvSpPr>
            <a:spLocks noGrp="1"/>
          </p:cNvSpPr>
          <p:nvPr>
            <p:ph idx="1"/>
          </p:nvPr>
        </p:nvSpPr>
        <p:spPr/>
        <p:txBody>
          <a:bodyPr>
            <a:normAutofit fontScale="92500" lnSpcReduction="20000"/>
          </a:bodyPr>
          <a:lstStyle/>
          <a:p>
            <a:endParaRPr lang="id-ID" dirty="0" smtClean="0"/>
          </a:p>
          <a:p>
            <a:endParaRPr lang="id-ID" dirty="0" smtClean="0"/>
          </a:p>
          <a:p>
            <a:r>
              <a:rPr lang="id-ID" dirty="0" smtClean="0"/>
              <a:t>Seleksi tahap akhir dilakukan terhadap Mahasiswa Berprestasi yang lolos seleksi tahap awal. Penilaian tahap akhir dilakukan berdasarkan</a:t>
            </a:r>
            <a:r>
              <a:rPr lang="id-ID" b="1" dirty="0" smtClean="0"/>
              <a:t>: </a:t>
            </a:r>
          </a:p>
          <a:p>
            <a:pPr marL="527050" indent="-273050">
              <a:buNone/>
            </a:pPr>
            <a:r>
              <a:rPr lang="fi-FI" dirty="0" smtClean="0"/>
              <a:t>1) Hasil penilaian makalah dan presentasi karya tulis ilmiah, </a:t>
            </a:r>
          </a:p>
          <a:p>
            <a:pPr marL="527050" indent="-273050">
              <a:buNone/>
            </a:pPr>
            <a:r>
              <a:rPr lang="id-ID" dirty="0" smtClean="0"/>
              <a:t>2) Wawancara dan klarifikasi terhadap prestasi/kemampuan yang diunggulkan (dalam bentuk karya/penghargaan/pengakuan/rekam jejak yang relevan). </a:t>
            </a:r>
          </a:p>
          <a:p>
            <a:pPr marL="527050" indent="-273050">
              <a:buNone/>
            </a:pPr>
            <a:r>
              <a:rPr lang="id-ID" dirty="0" smtClean="0"/>
              <a:t>3) Presentasi dan diskusi dalam bahasa Inggris/Asing, </a:t>
            </a:r>
          </a:p>
          <a:p>
            <a:pPr marL="527050" indent="-273050">
              <a:buNone/>
            </a:pPr>
            <a:r>
              <a:rPr lang="id-ID" dirty="0" smtClean="0"/>
              <a:t>4) Tes kepribadian. </a:t>
            </a:r>
          </a:p>
          <a:p>
            <a:endParaRPr lang="id-ID" dirty="0" smtClean="0"/>
          </a:p>
          <a:p>
            <a:endParaRPr lang="id-ID" dirty="0" smtClean="0"/>
          </a:p>
          <a:p>
            <a:endParaRPr lang="id-ID" i="1" dirty="0" smtClean="0"/>
          </a:p>
          <a:p>
            <a:endParaRPr lang="id-ID" b="1" dirty="0" smtClean="0"/>
          </a:p>
          <a:p>
            <a:endParaRPr lang="id-ID" dirty="0" smtClean="0"/>
          </a:p>
          <a:p>
            <a:endParaRPr lang="id-ID" dirty="0" smtClean="0"/>
          </a:p>
          <a:p>
            <a:endParaRPr lang="id-ID" dirty="0" smtClean="0"/>
          </a:p>
        </p:txBody>
      </p:sp>
    </p:spTree>
  </p:cSld>
  <p:clrMapOvr>
    <a:masterClrMapping/>
  </p:clrMapOvr>
  <p:transition>
    <p:zoom/>
    <p:sndAc>
      <p:stSnd>
        <p:snd r:embed="rId3" name="chimes.wav" builtIn="1"/>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Seleksi</a:t>
            </a:r>
            <a:endParaRPr lang="en-US" dirty="0"/>
          </a:p>
        </p:txBody>
      </p:sp>
      <p:sp>
        <p:nvSpPr>
          <p:cNvPr id="3" name="Content Placeholder 2"/>
          <p:cNvSpPr>
            <a:spLocks noGrp="1"/>
          </p:cNvSpPr>
          <p:nvPr>
            <p:ph idx="1"/>
          </p:nvPr>
        </p:nvSpPr>
        <p:spPr/>
        <p:txBody>
          <a:bodyPr>
            <a:normAutofit/>
          </a:bodyPr>
          <a:lstStyle/>
          <a:p>
            <a:pPr>
              <a:buNone/>
            </a:pPr>
            <a:endParaRPr lang="id-ID" dirty="0" smtClean="0"/>
          </a:p>
          <a:p>
            <a:r>
              <a:rPr lang="id-ID" dirty="0" smtClean="0"/>
              <a:t>Bagi mahasiswa yang dinyatakan sebagai finalis tingkat nasional wajib membawa berkas pendukung asli berupa karya/penghargaan/ pengakuan/ rekam jejak yang relevan, untuk ditunjukkan kepada juri. </a:t>
            </a:r>
          </a:p>
          <a:p>
            <a:r>
              <a:rPr lang="id-ID" dirty="0" smtClean="0"/>
              <a:t>Hasil penilaian tahap akhir akan diumumkan oleh Direktorat Jenderal Pendidikan Tinggi Kementerian Pendidikan dan Kebudayaan.</a:t>
            </a:r>
          </a:p>
          <a:p>
            <a:endParaRPr lang="id-ID" dirty="0" smtClean="0"/>
          </a:p>
          <a:p>
            <a:endParaRPr lang="id-ID" i="1" dirty="0" smtClean="0"/>
          </a:p>
          <a:p>
            <a:endParaRPr lang="id-ID" b="1" dirty="0" smtClean="0"/>
          </a:p>
          <a:p>
            <a:endParaRPr lang="id-ID" dirty="0" smtClean="0"/>
          </a:p>
          <a:p>
            <a:endParaRPr lang="id-ID" dirty="0" smtClean="0"/>
          </a:p>
          <a:p>
            <a:endParaRPr lang="id-ID" dirty="0" smtClean="0"/>
          </a:p>
        </p:txBody>
      </p:sp>
    </p:spTree>
  </p:cSld>
  <p:clrMapOvr>
    <a:masterClrMapping/>
  </p:clrMapOvr>
  <p:transition>
    <p:zoom/>
    <p:sndAc>
      <p:stSnd>
        <p:snd r:embed="rId3" name="chimes.wav" builtIn="1"/>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Komponen Penilaian</a:t>
            </a:r>
            <a:endParaRPr lang="en-US"/>
          </a:p>
        </p:txBody>
      </p:sp>
      <p:sp>
        <p:nvSpPr>
          <p:cNvPr id="3" name="Content Placeholder 2"/>
          <p:cNvSpPr>
            <a:spLocks noGrp="1"/>
          </p:cNvSpPr>
          <p:nvPr>
            <p:ph idx="1"/>
          </p:nvPr>
        </p:nvSpPr>
        <p:spPr/>
        <p:txBody>
          <a:bodyPr/>
          <a:lstStyle/>
          <a:p>
            <a:r>
              <a:rPr lang="id-ID" dirty="0" smtClean="0"/>
              <a:t>Unsur-unsur yang dinilai pada pemilihan di tingkat perguruan tinggi adalah: </a:t>
            </a:r>
          </a:p>
          <a:p>
            <a:pPr marL="615950" indent="-273050">
              <a:buNone/>
            </a:pPr>
            <a:r>
              <a:rPr lang="id-ID" dirty="0" smtClean="0"/>
              <a:t>1. IP Kumulatif </a:t>
            </a:r>
          </a:p>
          <a:p>
            <a:pPr marL="615950" indent="-273050">
              <a:buNone/>
            </a:pPr>
            <a:r>
              <a:rPr lang="id-ID" dirty="0" smtClean="0"/>
              <a:t>2. Karya tulis ilmiah </a:t>
            </a:r>
          </a:p>
          <a:p>
            <a:pPr marL="615950" indent="-273050">
              <a:buNone/>
            </a:pPr>
            <a:r>
              <a:rPr lang="id-ID" dirty="0" smtClean="0"/>
              <a:t>3. Prestasi/kemampuan yang diunggulkan </a:t>
            </a:r>
          </a:p>
          <a:p>
            <a:pPr marL="615950" indent="-273050">
              <a:buNone/>
            </a:pPr>
            <a:r>
              <a:rPr lang="id-ID" dirty="0" smtClean="0"/>
              <a:t>4. Bahasa Inggris/Asing </a:t>
            </a:r>
          </a:p>
          <a:p>
            <a:pPr marL="615950" indent="-273050">
              <a:buNone/>
            </a:pPr>
            <a:r>
              <a:rPr lang="id-ID" dirty="0" smtClean="0"/>
              <a:t>5. Kepribadian </a:t>
            </a:r>
          </a:p>
        </p:txBody>
      </p:sp>
    </p:spTree>
  </p:cSld>
  <p:clrMapOvr>
    <a:masterClrMapping/>
  </p:clrMapOvr>
  <p:transition>
    <p:zoom/>
    <p:sndAc>
      <p:stSnd>
        <p:snd r:embed="rId2" name="chimes.wav" builtIn="1"/>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Komponen Penilaian</a:t>
            </a:r>
            <a:endParaRPr lang="en-US"/>
          </a:p>
        </p:txBody>
      </p:sp>
      <p:sp>
        <p:nvSpPr>
          <p:cNvPr id="3" name="Content Placeholder 2"/>
          <p:cNvSpPr>
            <a:spLocks noGrp="1"/>
          </p:cNvSpPr>
          <p:nvPr>
            <p:ph idx="1"/>
          </p:nvPr>
        </p:nvSpPr>
        <p:spPr/>
        <p:txBody>
          <a:bodyPr>
            <a:normAutofit fontScale="92500" lnSpcReduction="20000"/>
          </a:bodyPr>
          <a:lstStyle/>
          <a:p>
            <a:r>
              <a:rPr lang="id-ID" dirty="0" smtClean="0"/>
              <a:t>Unsur-unsur yang dinilai pada seleksi tahap akhir tingkat nasional adalah sebagai berikut: </a:t>
            </a:r>
          </a:p>
          <a:p>
            <a:pPr marL="622300" indent="-355600">
              <a:buNone/>
            </a:pPr>
            <a:r>
              <a:rPr lang="id-ID" dirty="0" smtClean="0"/>
              <a:t>1. Karya tulis ilmiah </a:t>
            </a:r>
          </a:p>
          <a:p>
            <a:pPr marL="812800" indent="-355600">
              <a:buNone/>
            </a:pPr>
            <a:r>
              <a:rPr lang="en-US" dirty="0" smtClean="0"/>
              <a:t> </a:t>
            </a:r>
            <a:r>
              <a:rPr lang="id-ID" dirty="0" smtClean="0"/>
              <a:t>- 40% makalah </a:t>
            </a:r>
          </a:p>
          <a:p>
            <a:pPr marL="812800" indent="-355600">
              <a:buNone/>
            </a:pPr>
            <a:r>
              <a:rPr lang="en-US" dirty="0" smtClean="0"/>
              <a:t> </a:t>
            </a:r>
            <a:r>
              <a:rPr lang="id-ID" dirty="0" smtClean="0"/>
              <a:t>- 60% presentasi </a:t>
            </a:r>
          </a:p>
          <a:p>
            <a:pPr marL="622300" indent="-355600">
              <a:buNone/>
            </a:pPr>
            <a:r>
              <a:rPr lang="fi-FI" dirty="0" smtClean="0"/>
              <a:t>2. Prestasi / kemampuan yang diunggulkan </a:t>
            </a:r>
          </a:p>
          <a:p>
            <a:pPr marL="723900" indent="-279400">
              <a:buNone/>
            </a:pPr>
            <a:r>
              <a:rPr lang="en-US" dirty="0" smtClean="0"/>
              <a:t> </a:t>
            </a:r>
            <a:r>
              <a:rPr lang="id-ID" dirty="0" smtClean="0"/>
              <a:t>- 40% dokumen </a:t>
            </a:r>
          </a:p>
          <a:p>
            <a:pPr marL="723900" indent="-279400">
              <a:buNone/>
            </a:pPr>
            <a:r>
              <a:rPr lang="en-US" dirty="0" smtClean="0"/>
              <a:t> </a:t>
            </a:r>
            <a:r>
              <a:rPr lang="id-ID" dirty="0" smtClean="0"/>
              <a:t>- 60% wawancara </a:t>
            </a:r>
          </a:p>
          <a:p>
            <a:pPr marL="622300" indent="-355600">
              <a:buNone/>
            </a:pPr>
            <a:r>
              <a:rPr lang="id-ID" dirty="0" smtClean="0"/>
              <a:t>3. Bahasa Inggris/Asing </a:t>
            </a:r>
          </a:p>
          <a:p>
            <a:pPr marL="812800" indent="-355600">
              <a:buNone/>
            </a:pPr>
            <a:r>
              <a:rPr lang="en-US" dirty="0" smtClean="0"/>
              <a:t> </a:t>
            </a:r>
            <a:r>
              <a:rPr lang="id-ID" dirty="0" smtClean="0"/>
              <a:t>- 40% Ringkasan </a:t>
            </a:r>
          </a:p>
          <a:p>
            <a:pPr marL="812800" indent="-355600">
              <a:buNone/>
            </a:pPr>
            <a:r>
              <a:rPr lang="en-US" dirty="0" smtClean="0"/>
              <a:t> </a:t>
            </a:r>
            <a:r>
              <a:rPr lang="id-ID" dirty="0" smtClean="0"/>
              <a:t>- 60% SPresentasi dan Diskusi </a:t>
            </a:r>
          </a:p>
          <a:p>
            <a:pPr marL="622300" indent="-355600">
              <a:buNone/>
            </a:pPr>
            <a:r>
              <a:rPr lang="id-ID" dirty="0" smtClean="0"/>
              <a:t>4. Kepribadian berdasarkan penilaian psikotes. </a:t>
            </a:r>
          </a:p>
        </p:txBody>
      </p:sp>
    </p:spTree>
  </p:cSld>
  <p:clrMapOvr>
    <a:masterClrMapping/>
  </p:clrMapOvr>
  <p:transition>
    <p:zoom/>
    <p:sndAc>
      <p:stSnd>
        <p:snd r:embed="rId2" name="chimes.wav" builtIn="1"/>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Penghargaan</a:t>
            </a:r>
            <a:endParaRPr lang="en-US" dirty="0"/>
          </a:p>
        </p:txBody>
      </p:sp>
      <p:sp>
        <p:nvSpPr>
          <p:cNvPr id="3" name="Content Placeholder 2"/>
          <p:cNvSpPr>
            <a:spLocks noGrp="1"/>
          </p:cNvSpPr>
          <p:nvPr>
            <p:ph idx="1"/>
          </p:nvPr>
        </p:nvSpPr>
        <p:spPr/>
        <p:txBody>
          <a:bodyPr>
            <a:normAutofit fontScale="77500" lnSpcReduction="20000"/>
          </a:bodyPr>
          <a:lstStyle/>
          <a:p>
            <a:r>
              <a:rPr lang="id-ID" sz="3600" dirty="0" smtClean="0"/>
              <a:t>Mahasiswa yang terpilih sebagai Mahasiswa Berprestasi tingkat nasional akan diberi Piagam Penghargaan dan penghargaan lainnya dari Menteri Pendidikan dan Kebudayaan. Mahasiswa Berprestasi tingkat perguruan tinggi diberi penghar-gaan dari perguruan tinggi sesuai dengan kebijakan lembaga yang bersangkutan. Kopertis Wilayah dapat memberikan penghargaan kepada Mahasiswa Berprestasi Tingkat Kopertis sesuai dengan kebijakan dan ketentuan masing-masing Kopertis Wilayah </a:t>
            </a:r>
            <a:endParaRPr lang="en-US" sz="3600" dirty="0" smtClean="0"/>
          </a:p>
        </p:txBody>
      </p:sp>
    </p:spTree>
  </p:cSld>
  <p:clrMapOvr>
    <a:masterClrMapping/>
  </p:clrMapOvr>
  <p:transition>
    <p:zoom/>
    <p:sndAc>
      <p:stSnd>
        <p:snd r:embed="rId2" name="chimes.wav" builtIn="1"/>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Jadwal</a:t>
            </a:r>
            <a:r>
              <a:rPr lang="en-US" dirty="0" smtClean="0"/>
              <a:t> </a:t>
            </a:r>
            <a:r>
              <a:rPr lang="en-US" dirty="0" err="1" smtClean="0"/>
              <a:t>Kegiatan</a:t>
            </a:r>
            <a:endParaRPr lang="en-US" dirty="0"/>
          </a:p>
        </p:txBody>
      </p:sp>
      <p:pic>
        <p:nvPicPr>
          <p:cNvPr id="1026" name="Picture 2"/>
          <p:cNvPicPr>
            <a:picLocks noGrp="1" noChangeAspect="1" noChangeArrowheads="1"/>
          </p:cNvPicPr>
          <p:nvPr>
            <p:ph idx="1"/>
          </p:nvPr>
        </p:nvPicPr>
        <p:blipFill>
          <a:blip r:embed="rId3"/>
          <a:srcRect/>
          <a:stretch>
            <a:fillRect/>
          </a:stretch>
        </p:blipFill>
        <p:spPr bwMode="auto">
          <a:xfrm>
            <a:off x="228600" y="1844410"/>
            <a:ext cx="8915400" cy="4861190"/>
          </a:xfrm>
          <a:prstGeom prst="rect">
            <a:avLst/>
          </a:prstGeom>
          <a:noFill/>
          <a:ln w="9525">
            <a:noFill/>
            <a:miter lim="800000"/>
            <a:headEnd/>
            <a:tailEnd/>
          </a:ln>
          <a:effectLst/>
        </p:spPr>
      </p:pic>
    </p:spTree>
  </p:cSld>
  <p:clrMapOvr>
    <a:masterClrMapping/>
  </p:clrMapOvr>
  <p:transition>
    <p:zoom/>
    <p:sndAc>
      <p:stSnd>
        <p:snd r:embed="rId2" name="chimes.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Latar Belakang</a:t>
            </a:r>
            <a:endParaRPr lang="en-US"/>
          </a:p>
        </p:txBody>
      </p:sp>
      <p:sp>
        <p:nvSpPr>
          <p:cNvPr id="3" name="Content Placeholder 2"/>
          <p:cNvSpPr>
            <a:spLocks noGrp="1"/>
          </p:cNvSpPr>
          <p:nvPr>
            <p:ph idx="1"/>
          </p:nvPr>
        </p:nvSpPr>
        <p:spPr/>
        <p:txBody>
          <a:bodyPr>
            <a:normAutofit lnSpcReduction="10000"/>
          </a:bodyPr>
          <a:lstStyle/>
          <a:p>
            <a:endParaRPr lang="id-ID" dirty="0" smtClean="0"/>
          </a:p>
          <a:p>
            <a:r>
              <a:rPr lang="id-ID" dirty="0" smtClean="0"/>
              <a:t>Perguruan tinggi secara terus-menerus dituntut mengembangkan iklim akademis yang demokratis agar dapat mendukung pelaksanaan proses pembelajaran yang mengarahkan mahasiswa menjadi insan cerdas, komprehensif, dan kompetitif. </a:t>
            </a:r>
          </a:p>
          <a:p>
            <a:r>
              <a:rPr lang="id-ID" dirty="0" smtClean="0"/>
              <a:t>Mahasiswa diharapkan tidak hanya menekuni ilmu dalam bidangnya saja, tetapi juga beraktivitas untuk mengembangkan </a:t>
            </a:r>
            <a:r>
              <a:rPr lang="id-ID" i="1" dirty="0" smtClean="0"/>
              <a:t>soft skills-nya agar menjadi lulusan yang mandiri, penuh inisiatif, bekerja secara cermat, penuh tanggung jawab dan gigih. </a:t>
            </a:r>
            <a:endParaRPr lang="en-US" dirty="0" smtClean="0"/>
          </a:p>
        </p:txBody>
      </p:sp>
    </p:spTree>
  </p:cSld>
  <p:clrMapOvr>
    <a:masterClrMapping/>
  </p:clrMapOvr>
  <p:transition>
    <p:zoom/>
    <p:sndAc>
      <p:stSnd>
        <p:snd r:embed="rId2" name="chimes.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Latar Belakang</a:t>
            </a:r>
            <a:endParaRPr lang="en-US"/>
          </a:p>
        </p:txBody>
      </p:sp>
      <p:sp>
        <p:nvSpPr>
          <p:cNvPr id="3" name="Content Placeholder 2"/>
          <p:cNvSpPr>
            <a:spLocks noGrp="1"/>
          </p:cNvSpPr>
          <p:nvPr>
            <p:ph idx="1"/>
          </p:nvPr>
        </p:nvSpPr>
        <p:spPr/>
        <p:txBody>
          <a:bodyPr>
            <a:normAutofit/>
          </a:bodyPr>
          <a:lstStyle/>
          <a:p>
            <a:endParaRPr lang="id-ID" dirty="0" smtClean="0"/>
          </a:p>
          <a:p>
            <a:r>
              <a:rPr lang="id-ID" dirty="0" smtClean="0"/>
              <a:t>Kemampuan ini dapat diperoleh mahasiswa melalui pembekalan secara formal dalam kurikulum pembelajaran, kokurikuler, dan ekstrakurikuler. </a:t>
            </a:r>
          </a:p>
          <a:p>
            <a:r>
              <a:rPr lang="id-ID" dirty="0" smtClean="0"/>
              <a:t>Dalam era persaingan bebas dibutuhkan lulusan yang memiliki hard skills dan soft skills yang seimbang. Oleh karenanya di tiap perguruan tinggi perlu diidentifikasi mahasiswa yang dapat melakukan keduanya dan yang terbaik perlu diberi penghargaan sebagai mahasiswa yang berprestasi. </a:t>
            </a:r>
          </a:p>
        </p:txBody>
      </p:sp>
    </p:spTree>
  </p:cSld>
  <p:clrMapOvr>
    <a:masterClrMapping/>
  </p:clrMapOvr>
  <p:transition>
    <p:zoom/>
    <p:sndAc>
      <p:stSnd>
        <p:snd r:embed="rId2" name="chimes.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Tujuan</a:t>
            </a:r>
            <a:endParaRPr lang="en-US"/>
          </a:p>
        </p:txBody>
      </p:sp>
      <p:sp>
        <p:nvSpPr>
          <p:cNvPr id="3" name="Content Placeholder 2"/>
          <p:cNvSpPr>
            <a:spLocks noGrp="1"/>
          </p:cNvSpPr>
          <p:nvPr>
            <p:ph idx="1"/>
          </p:nvPr>
        </p:nvSpPr>
        <p:spPr/>
        <p:txBody>
          <a:bodyPr>
            <a:normAutofit/>
          </a:bodyPr>
          <a:lstStyle/>
          <a:p>
            <a:r>
              <a:rPr lang="id-ID" dirty="0" smtClean="0"/>
              <a:t>Memilih dan memberikan penghargaan kepada mahasiswa yang meraih prestasi tinggi. </a:t>
            </a:r>
          </a:p>
          <a:p>
            <a:r>
              <a:rPr lang="id-ID" dirty="0" smtClean="0"/>
              <a:t>Memberikan motivasi kepada mahasiswa untuk melaksanakan kegiatan kurikuler, kokurikuler, dan ekstrakurikuler sebagai wahana menyinergikan hard skills dan soft skills mahasiswa. </a:t>
            </a:r>
          </a:p>
          <a:p>
            <a:r>
              <a:rPr lang="id-ID" dirty="0" smtClean="0"/>
              <a:t>Mendorong perguruan tinggi untuk mengembangkan iklim kehidupan kampus yang dapat memfasilitasi mahasiswa mencapai prestasi yang membanggakan secara berkesinambungan. </a:t>
            </a:r>
          </a:p>
          <a:p>
            <a:endParaRPr lang="id-ID" dirty="0" smtClean="0"/>
          </a:p>
        </p:txBody>
      </p:sp>
    </p:spTree>
  </p:cSld>
  <p:clrMapOvr>
    <a:masterClrMapping/>
  </p:clrMapOvr>
  <p:transition>
    <p:zoom/>
    <p:sndAc>
      <p:stSnd>
        <p:snd r:embed="rId2" name="chimes.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Peserta</a:t>
            </a:r>
            <a:endParaRPr lang="en-US"/>
          </a:p>
        </p:txBody>
      </p:sp>
      <p:sp>
        <p:nvSpPr>
          <p:cNvPr id="3" name="Content Placeholder 2"/>
          <p:cNvSpPr>
            <a:spLocks noGrp="1"/>
          </p:cNvSpPr>
          <p:nvPr>
            <p:ph idx="1"/>
          </p:nvPr>
        </p:nvSpPr>
        <p:spPr/>
        <p:txBody>
          <a:bodyPr/>
          <a:lstStyle/>
          <a:p>
            <a:r>
              <a:rPr lang="id-ID" dirty="0" smtClean="0"/>
              <a:t>Peserta Pemilihan Mahasiswa Berprestasi adalah mahasiswa aktif pada perguruan tinggi yang berada di lingkungan Kementerian Pendidikan dan Kebudayaan.</a:t>
            </a:r>
          </a:p>
          <a:p>
            <a:r>
              <a:rPr lang="id-ID" dirty="0" smtClean="0"/>
              <a:t>Mahasiswa Berprestasi adalah mahasiswa yang berhasil mencapai prestasi tinggi, baik </a:t>
            </a:r>
            <a:r>
              <a:rPr lang="en-US" dirty="0" err="1" smtClean="0"/>
              <a:t>kurikuler</a:t>
            </a:r>
            <a:r>
              <a:rPr lang="en-US" dirty="0" smtClean="0"/>
              <a:t>, </a:t>
            </a:r>
            <a:r>
              <a:rPr lang="en-US" dirty="0" err="1" smtClean="0"/>
              <a:t>kokurikuler</a:t>
            </a:r>
            <a:r>
              <a:rPr lang="en-US" dirty="0" smtClean="0"/>
              <a:t>, </a:t>
            </a:r>
            <a:r>
              <a:rPr lang="en-US" dirty="0" err="1" smtClean="0"/>
              <a:t>maupun</a:t>
            </a:r>
            <a:r>
              <a:rPr lang="en-US" dirty="0" smtClean="0"/>
              <a:t> </a:t>
            </a:r>
            <a:r>
              <a:rPr lang="en-US" dirty="0" err="1" smtClean="0"/>
              <a:t>ekstrakurikuler</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kriteria</a:t>
            </a:r>
            <a:r>
              <a:rPr lang="en-US" dirty="0" smtClean="0"/>
              <a:t> yang </a:t>
            </a:r>
            <a:r>
              <a:rPr lang="en-US" dirty="0" err="1" smtClean="0"/>
              <a:t>ditentukan</a:t>
            </a:r>
            <a:r>
              <a:rPr lang="en-US" dirty="0" smtClean="0"/>
              <a:t>. </a:t>
            </a:r>
            <a:r>
              <a:rPr lang="id-ID" dirty="0" smtClean="0"/>
              <a:t> </a:t>
            </a:r>
            <a:endParaRPr lang="en-US" dirty="0"/>
          </a:p>
        </p:txBody>
      </p:sp>
    </p:spTree>
  </p:cSld>
  <p:clrMapOvr>
    <a:masterClrMapping/>
  </p:clrMapOvr>
  <p:transition>
    <p:zoom/>
    <p:sndAc>
      <p:stSnd>
        <p:snd r:embed="rId2" name="chimes.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Persyaratan</a:t>
            </a:r>
            <a:r>
              <a:rPr lang="en-US" dirty="0" smtClean="0"/>
              <a:t> </a:t>
            </a:r>
            <a:r>
              <a:rPr lang="en-US" dirty="0" err="1" smtClean="0"/>
              <a:t>Umum</a:t>
            </a:r>
            <a:endParaRPr lang="en-US" dirty="0"/>
          </a:p>
        </p:txBody>
      </p:sp>
      <p:sp>
        <p:nvSpPr>
          <p:cNvPr id="3" name="Content Placeholder 2"/>
          <p:cNvSpPr>
            <a:spLocks noGrp="1"/>
          </p:cNvSpPr>
          <p:nvPr>
            <p:ph idx="1"/>
          </p:nvPr>
        </p:nvSpPr>
        <p:spPr/>
        <p:txBody>
          <a:bodyPr>
            <a:normAutofit fontScale="85000" lnSpcReduction="10000"/>
          </a:bodyPr>
          <a:lstStyle/>
          <a:p>
            <a:r>
              <a:rPr lang="id-ID" dirty="0" smtClean="0"/>
              <a:t>Mahasiswa program Sarjana maksimal semester VIII dan pada saat pemilihan Mahasiswa Berprestasi di tingkat nasional belum dinyatakan lulus, serta berusia tidak lebih dari 23 tahun pada tanggal 20 Juni 2013 yang dibuktikan dengan Kartu Tanda Mahasiswa (KTM) yang masih berlaku. </a:t>
            </a:r>
          </a:p>
          <a:p>
            <a:r>
              <a:rPr lang="id-ID" dirty="0" smtClean="0"/>
              <a:t>Indeks Prestasi Kumulatif (IP seluruh matakuliah yang lulus) rata-rata minimal 2,75. </a:t>
            </a:r>
          </a:p>
          <a:p>
            <a:r>
              <a:rPr lang="id-ID" dirty="0" smtClean="0"/>
              <a:t>Surat Pengantar dari pejabat yang berwenang yang menyatakan bahwa mahasiswa yang diusulkan adalah pemenang pertama hasil seleksi. </a:t>
            </a:r>
          </a:p>
          <a:p>
            <a:endParaRPr lang="id-ID" dirty="0" smtClean="0"/>
          </a:p>
          <a:p>
            <a:r>
              <a:rPr lang="id-ID" dirty="0" smtClean="0"/>
              <a:t>Belum pernah menjadi finalis pemilihan Mahasiswa Berprestasi tingkat nasional pada tahun sebelumnya. </a:t>
            </a:r>
          </a:p>
          <a:p>
            <a:endParaRPr lang="id-ID" dirty="0" smtClean="0"/>
          </a:p>
          <a:p>
            <a:endParaRPr lang="id-ID" dirty="0" smtClean="0"/>
          </a:p>
          <a:p>
            <a:endParaRPr lang="id-ID" dirty="0" smtClean="0"/>
          </a:p>
        </p:txBody>
      </p:sp>
    </p:spTree>
  </p:cSld>
  <p:clrMapOvr>
    <a:masterClrMapping/>
  </p:clrMapOvr>
  <p:transition>
    <p:zoom/>
    <p:sndAc>
      <p:stSnd>
        <p:snd r:embed="rId2" name="chimes.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Persyaratan</a:t>
            </a:r>
            <a:r>
              <a:rPr lang="en-US" dirty="0" smtClean="0"/>
              <a:t> </a:t>
            </a:r>
            <a:r>
              <a:rPr lang="id-ID" dirty="0" smtClean="0"/>
              <a:t>Khusus</a:t>
            </a:r>
            <a:endParaRPr lang="en-US" dirty="0"/>
          </a:p>
        </p:txBody>
      </p:sp>
      <p:sp>
        <p:nvSpPr>
          <p:cNvPr id="3" name="Content Placeholder 2"/>
          <p:cNvSpPr>
            <a:spLocks noGrp="1"/>
          </p:cNvSpPr>
          <p:nvPr>
            <p:ph idx="1"/>
          </p:nvPr>
        </p:nvSpPr>
        <p:spPr/>
        <p:txBody>
          <a:bodyPr>
            <a:normAutofit/>
          </a:bodyPr>
          <a:lstStyle/>
          <a:p>
            <a:r>
              <a:rPr lang="id-ID" dirty="0" smtClean="0"/>
              <a:t>Daftar rekapitulasi Indeks Prestasi per semester</a:t>
            </a:r>
            <a:r>
              <a:rPr lang="en-US" dirty="0" smtClean="0"/>
              <a:t>.</a:t>
            </a:r>
            <a:endParaRPr lang="id-ID" b="1" dirty="0" smtClean="0"/>
          </a:p>
          <a:p>
            <a:r>
              <a:rPr lang="id-ID" dirty="0" smtClean="0"/>
              <a:t>Karya Tulis Ilmiah ditulis dalam bahasa Indonesia baku. </a:t>
            </a:r>
          </a:p>
          <a:p>
            <a:r>
              <a:rPr lang="id-ID" dirty="0" smtClean="0"/>
              <a:t>Ringkasan (bukan abstrak) ditulis dalam bahasa Inggris/Asing</a:t>
            </a:r>
          </a:p>
          <a:p>
            <a:r>
              <a:rPr lang="id-ID" dirty="0" smtClean="0"/>
              <a:t>Formulir isian : Daftar Prestasi/Kemampuan yang Diunggulkan: Data Prestasi/Kemampuan yang Diunggulkan) dilengkapi dengan data pendukung sebagai mahasiswa berprestasi / berkemampuan yang diunggulkan. </a:t>
            </a:r>
          </a:p>
          <a:p>
            <a:endParaRPr lang="id-ID" dirty="0" smtClean="0"/>
          </a:p>
          <a:p>
            <a:endParaRPr lang="id-ID" b="1" dirty="0" smtClean="0"/>
          </a:p>
          <a:p>
            <a:endParaRPr lang="id-ID" dirty="0" smtClean="0"/>
          </a:p>
          <a:p>
            <a:endParaRPr lang="id-ID" dirty="0" smtClean="0"/>
          </a:p>
          <a:p>
            <a:endParaRPr lang="id-ID" dirty="0" smtClean="0"/>
          </a:p>
        </p:txBody>
      </p:sp>
    </p:spTree>
  </p:cSld>
  <p:clrMapOvr>
    <a:masterClrMapping/>
  </p:clrMapOvr>
  <p:transition>
    <p:zoom/>
    <p:sndAc>
      <p:stSnd>
        <p:snd r:embed="rId3" name="chimes.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Tingkat Perguruan Tinggi dan Kopertis Wilayah</a:t>
            </a:r>
            <a:endParaRPr lang="en-US" dirty="0"/>
          </a:p>
        </p:txBody>
      </p:sp>
      <p:sp>
        <p:nvSpPr>
          <p:cNvPr id="3" name="Content Placeholder 2"/>
          <p:cNvSpPr>
            <a:spLocks noGrp="1"/>
          </p:cNvSpPr>
          <p:nvPr>
            <p:ph idx="1"/>
          </p:nvPr>
        </p:nvSpPr>
        <p:spPr/>
        <p:txBody>
          <a:bodyPr>
            <a:normAutofit lnSpcReduction="10000"/>
          </a:bodyPr>
          <a:lstStyle/>
          <a:p>
            <a:r>
              <a:rPr lang="id-ID" dirty="0" smtClean="0"/>
              <a:t>Pemilihan Mahasiswa Berprestasi tingkat Jurusan/departemen/bagian; Fakultas, dilaksanakan oleh panitia yang dibentuk dan disahkan oleh Jurusan/departemen/bagian; Fakultas. </a:t>
            </a:r>
          </a:p>
          <a:p>
            <a:r>
              <a:rPr lang="id-ID" dirty="0" smtClean="0"/>
              <a:t>Pemilihan Mahasiswa Berprestasi tingkat perguruan tinggi dilaksanakan oleh panitia yang dibentuk dan disahkan oleh pimpinan perguruan tinggi yang bersangkutan</a:t>
            </a:r>
            <a:r>
              <a:rPr lang="en-US" dirty="0" smtClean="0"/>
              <a:t>.</a:t>
            </a:r>
          </a:p>
          <a:p>
            <a:r>
              <a:rPr lang="id-ID" dirty="0" smtClean="0"/>
              <a:t> </a:t>
            </a:r>
            <a:r>
              <a:rPr lang="en-US" dirty="0" smtClean="0"/>
              <a:t>S</a:t>
            </a:r>
            <a:r>
              <a:rPr lang="id-ID" dirty="0" smtClean="0"/>
              <a:t>edangkan </a:t>
            </a:r>
            <a:r>
              <a:rPr lang="id-ID" dirty="0" smtClean="0"/>
              <a:t>di tingkat Kopertis Wilayah dilaksanakan oleh panitia yang dibentuk dan disahkan oleh Koordinator Kopertis Wilayah yang bersangkutan. </a:t>
            </a:r>
          </a:p>
          <a:p>
            <a:endParaRPr lang="id-ID" b="1" dirty="0" smtClean="0"/>
          </a:p>
          <a:p>
            <a:endParaRPr lang="id-ID" dirty="0" smtClean="0"/>
          </a:p>
          <a:p>
            <a:endParaRPr lang="id-ID" dirty="0" smtClean="0"/>
          </a:p>
          <a:p>
            <a:endParaRPr lang="id-ID" dirty="0" smtClean="0"/>
          </a:p>
        </p:txBody>
      </p:sp>
    </p:spTree>
  </p:cSld>
  <p:clrMapOvr>
    <a:masterClrMapping/>
  </p:clrMapOvr>
  <p:transition>
    <p:zoom/>
    <p:sndAc>
      <p:stSnd>
        <p:snd r:embed="rId3" name="chimes.wav" builtIn="1"/>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Tingkat Perguruan Tinggi dan Kopertis Wilayah</a:t>
            </a:r>
            <a:endParaRPr lang="en-US" dirty="0"/>
          </a:p>
        </p:txBody>
      </p:sp>
      <p:sp>
        <p:nvSpPr>
          <p:cNvPr id="3" name="Content Placeholder 2"/>
          <p:cNvSpPr>
            <a:spLocks noGrp="1"/>
          </p:cNvSpPr>
          <p:nvPr>
            <p:ph idx="1"/>
          </p:nvPr>
        </p:nvSpPr>
        <p:spPr/>
        <p:txBody>
          <a:bodyPr>
            <a:normAutofit fontScale="92500" lnSpcReduction="20000"/>
          </a:bodyPr>
          <a:lstStyle/>
          <a:p>
            <a:r>
              <a:rPr lang="sv-SE" dirty="0" smtClean="0"/>
              <a:t>Hasil pemilihan pada setiap jenjang (jurusan/departemen/bagian; Fakultas; perguruan tinggi) dituangkan dalam Berita Acara Pemilihan. </a:t>
            </a:r>
          </a:p>
          <a:p>
            <a:r>
              <a:rPr lang="id-ID" dirty="0" smtClean="0"/>
              <a:t>Perguruan tinggi negeri penyelenggara program Sarjana (S1) mengirimkan 1 (satu) calon mahasiswa berprestasi tingkat nasional melalui sistem </a:t>
            </a:r>
            <a:r>
              <a:rPr lang="id-ID" i="1" dirty="0" smtClean="0"/>
              <a:t>online pendaftaran mawapres </a:t>
            </a:r>
            <a:endParaRPr lang="id-ID" dirty="0" smtClean="0"/>
          </a:p>
          <a:p>
            <a:r>
              <a:rPr lang="id-ID" dirty="0" smtClean="0"/>
              <a:t>Hasil dari pemilihan mahasiswa terbaik dari perguruan tinggi swasta (1 orang) dikirim ke Kopertis Wilayah. </a:t>
            </a:r>
          </a:p>
          <a:p>
            <a:endParaRPr lang="id-ID" dirty="0" smtClean="0"/>
          </a:p>
          <a:p>
            <a:r>
              <a:rPr lang="id-ID" dirty="0" smtClean="0"/>
              <a:t>Tiga orang terbaik dari hasil pemilihan di tingkat Kopertis Wilayah dikirimkan ke tingkat nasional melalui sistem online pendaftaran mawapres </a:t>
            </a:r>
          </a:p>
          <a:p>
            <a:endParaRPr lang="id-ID" dirty="0" smtClean="0"/>
          </a:p>
          <a:p>
            <a:endParaRPr lang="id-ID" i="1" dirty="0" smtClean="0"/>
          </a:p>
          <a:p>
            <a:endParaRPr lang="id-ID" b="1" dirty="0" smtClean="0"/>
          </a:p>
          <a:p>
            <a:endParaRPr lang="id-ID" dirty="0" smtClean="0"/>
          </a:p>
          <a:p>
            <a:endParaRPr lang="id-ID" dirty="0" smtClean="0"/>
          </a:p>
          <a:p>
            <a:endParaRPr lang="id-ID" dirty="0" smtClean="0"/>
          </a:p>
        </p:txBody>
      </p:sp>
    </p:spTree>
  </p:cSld>
  <p:clrMapOvr>
    <a:masterClrMapping/>
  </p:clrMapOvr>
  <p:transition>
    <p:zoom/>
    <p:sndAc>
      <p:stSnd>
        <p:snd r:embed="rId3" name="chimes.wav" builtIn="1"/>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195</TotalTime>
  <Words>968</Words>
  <Application>Microsoft Office PowerPoint</Application>
  <PresentationFormat>On-screen Show (4:3)</PresentationFormat>
  <Paragraphs>133</Paragraphs>
  <Slides>17</Slides>
  <Notes>8</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Program Mahasiswa Berprestasi</vt:lpstr>
      <vt:lpstr>Latar Belakang</vt:lpstr>
      <vt:lpstr>Latar Belakang</vt:lpstr>
      <vt:lpstr>Tujuan</vt:lpstr>
      <vt:lpstr>Peserta</vt:lpstr>
      <vt:lpstr>Persyaratan Umum</vt:lpstr>
      <vt:lpstr>Persyaratan Khusus</vt:lpstr>
      <vt:lpstr>Tingkat Perguruan Tinggi dan Kopertis Wilayah</vt:lpstr>
      <vt:lpstr>Tingkat Perguruan Tinggi dan Kopertis Wilayah</vt:lpstr>
      <vt:lpstr>Tingkat Nasional</vt:lpstr>
      <vt:lpstr>Seleksi</vt:lpstr>
      <vt:lpstr>Seleksi</vt:lpstr>
      <vt:lpstr>Seleksi</vt:lpstr>
      <vt:lpstr>Komponen Penilaian</vt:lpstr>
      <vt:lpstr>Komponen Penilaian</vt:lpstr>
      <vt:lpstr>Penghargaan</vt:lpstr>
      <vt:lpstr>Jadwal Kegiatan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Mahasiswa Berprestasi</dc:title>
  <dc:creator>Admin</dc:creator>
  <cp:lastModifiedBy>Johntor</cp:lastModifiedBy>
  <cp:revision>53</cp:revision>
  <dcterms:created xsi:type="dcterms:W3CDTF">2006-08-16T00:00:00Z</dcterms:created>
  <dcterms:modified xsi:type="dcterms:W3CDTF">2013-02-27T03:54:24Z</dcterms:modified>
</cp:coreProperties>
</file>